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77"/>
    <a:srgbClr val="0E0653"/>
    <a:srgbClr val="72358D"/>
    <a:srgbClr val="245E92"/>
    <a:srgbClr val="972829"/>
    <a:srgbClr val="C2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1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A9AE-EACC-4ED5-9D4A-B8EF27E75C2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3429000"/>
            <a:ext cx="9881754" cy="1257300"/>
          </a:xfrm>
          <a:custGeom>
            <a:avLst/>
            <a:gdLst>
              <a:gd name="connsiteX0" fmla="*/ 0 w 9881754"/>
              <a:gd name="connsiteY0" fmla="*/ 0 h 1257300"/>
              <a:gd name="connsiteX1" fmla="*/ 9881754 w 9881754"/>
              <a:gd name="connsiteY1" fmla="*/ 0 h 1257300"/>
              <a:gd name="connsiteX2" fmla="*/ 9881754 w 9881754"/>
              <a:gd name="connsiteY2" fmla="*/ 1257300 h 1257300"/>
              <a:gd name="connsiteX3" fmla="*/ 0 w 9881754"/>
              <a:gd name="connsiteY3" fmla="*/ 1257300 h 1257300"/>
              <a:gd name="connsiteX4" fmla="*/ 0 w 9881754"/>
              <a:gd name="connsiteY4" fmla="*/ 0 h 1257300"/>
              <a:gd name="connsiteX0" fmla="*/ 0 w 9881754"/>
              <a:gd name="connsiteY0" fmla="*/ 0 h 1257300"/>
              <a:gd name="connsiteX1" fmla="*/ 9881754 w 9881754"/>
              <a:gd name="connsiteY1" fmla="*/ 0 h 1257300"/>
              <a:gd name="connsiteX2" fmla="*/ 7117773 w 9881754"/>
              <a:gd name="connsiteY2" fmla="*/ 1246909 h 1257300"/>
              <a:gd name="connsiteX3" fmla="*/ 0 w 9881754"/>
              <a:gd name="connsiteY3" fmla="*/ 1257300 h 1257300"/>
              <a:gd name="connsiteX4" fmla="*/ 0 w 9881754"/>
              <a:gd name="connsiteY4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754" h="1257300">
                <a:moveTo>
                  <a:pt x="0" y="0"/>
                </a:moveTo>
                <a:lnTo>
                  <a:pt x="9881754" y="0"/>
                </a:lnTo>
                <a:lnTo>
                  <a:pt x="7117773" y="1246909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2358D">
                  <a:shade val="30000"/>
                  <a:satMod val="115000"/>
                </a:srgbClr>
              </a:gs>
              <a:gs pos="50000">
                <a:srgbClr val="72358D">
                  <a:shade val="67500"/>
                  <a:satMod val="115000"/>
                </a:srgbClr>
              </a:gs>
              <a:gs pos="100000">
                <a:srgbClr val="72358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0395C1-7002-C748-8E24-A50CEEBF1729}"/>
              </a:ext>
            </a:extLst>
          </p:cNvPr>
          <p:cNvSpPr txBox="1">
            <a:spLocks/>
          </p:cNvSpPr>
          <p:nvPr/>
        </p:nvSpPr>
        <p:spPr>
          <a:xfrm>
            <a:off x="1206812" y="5144668"/>
            <a:ext cx="7872875" cy="96010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667" dirty="0">
                <a:solidFill>
                  <a:schemeClr val="bg1"/>
                </a:solidFill>
              </a:rPr>
              <a:t>Заместитель генерального директора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05A2512-B77A-4647-A6A3-6663E00AAD96}"/>
              </a:ext>
            </a:extLst>
          </p:cNvPr>
          <p:cNvSpPr txBox="1">
            <a:spLocks/>
          </p:cNvSpPr>
          <p:nvPr/>
        </p:nvSpPr>
        <p:spPr>
          <a:xfrm>
            <a:off x="473449" y="3352476"/>
            <a:ext cx="11249061" cy="183404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>
                <a:solidFill>
                  <a:schemeClr val="bg1"/>
                </a:solidFill>
              </a:rPr>
              <a:t>Трансформация тахографии в новых логистических условиях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8FEEEE-F1B1-A044-8C68-A10D43781506}"/>
              </a:ext>
            </a:extLst>
          </p:cNvPr>
          <p:cNvSpPr/>
          <p:nvPr/>
        </p:nvSpPr>
        <p:spPr>
          <a:xfrm>
            <a:off x="1107292" y="4688474"/>
            <a:ext cx="8928992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Толстухин Олег Дмитриевич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9" y="5813944"/>
            <a:ext cx="633987" cy="695840"/>
          </a:xfrm>
          <a:prstGeom prst="rect">
            <a:avLst/>
          </a:prstGeom>
        </p:spPr>
      </p:pic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1206812" y="5491111"/>
            <a:ext cx="11305238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119CD1-276A-4EF9-AE78-32CDDB7F8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4930" y="3790680"/>
            <a:ext cx="3781602" cy="26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ADAF330-DDF6-604F-8B89-F2B4152B0957}"/>
              </a:ext>
            </a:extLst>
          </p:cNvPr>
          <p:cNvSpPr txBox="1">
            <a:spLocks/>
          </p:cNvSpPr>
          <p:nvPr/>
        </p:nvSpPr>
        <p:spPr>
          <a:xfrm>
            <a:off x="1482969" y="1122186"/>
            <a:ext cx="9226062" cy="500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E0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 Black Condensed"/>
              </a:rPr>
              <a:t>Перевозка пассажиров и грузов на территории РФ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E2B22D-7EE1-4D49-A61A-1ECAE7BA5A40}"/>
              </a:ext>
            </a:extLst>
          </p:cNvPr>
          <p:cNvSpPr txBox="1"/>
          <p:nvPr/>
        </p:nvSpPr>
        <p:spPr>
          <a:xfrm>
            <a:off x="1333961" y="5920941"/>
            <a:ext cx="487264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8 054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млн. чел. 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из 13 719 млн. чел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C0824-0FC9-334D-A619-DD6C9247629B}"/>
              </a:ext>
            </a:extLst>
          </p:cNvPr>
          <p:cNvSpPr txBox="1"/>
          <p:nvPr/>
        </p:nvSpPr>
        <p:spPr>
          <a:xfrm>
            <a:off x="6104960" y="5920941"/>
            <a:ext cx="469871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5 </a:t>
            </a:r>
            <a:r>
              <a:rPr lang="ru-RU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411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млн. тонн 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из 8 170 млн. тонн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8841" y="1663108"/>
            <a:ext cx="3042692" cy="94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Перевозка пассажиров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2021 году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61" y="2604039"/>
            <a:ext cx="3122698" cy="3017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48" y="2605545"/>
            <a:ext cx="3025752" cy="30193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95013" y="1663108"/>
            <a:ext cx="2415149" cy="94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Перевозка грузов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2021 году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4644" y="2564334"/>
            <a:ext cx="205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Автомобильный </a:t>
            </a: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транспорт</a:t>
            </a: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37724" y="416888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Другие 33%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402" y="2563577"/>
            <a:ext cx="205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Автомобильный </a:t>
            </a: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транспорт</a:t>
            </a: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1913" y="416888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Другие 41%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26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204490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ADAF330-DDF6-604F-8B89-F2B4152B0957}"/>
              </a:ext>
            </a:extLst>
          </p:cNvPr>
          <p:cNvSpPr txBox="1">
            <a:spLocks/>
          </p:cNvSpPr>
          <p:nvPr/>
        </p:nvSpPr>
        <p:spPr>
          <a:xfrm>
            <a:off x="1482969" y="1122186"/>
            <a:ext cx="9226062" cy="500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E0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 Black Condensed"/>
              </a:rPr>
              <a:t>Эволюция тахографов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A88D330-2054-5041-BC9E-0D825EE6B0BE}"/>
              </a:ext>
            </a:extLst>
          </p:cNvPr>
          <p:cNvGrpSpPr/>
          <p:nvPr/>
        </p:nvGrpSpPr>
        <p:grpSpPr>
          <a:xfrm>
            <a:off x="249087" y="1622646"/>
            <a:ext cx="2822724" cy="4775003"/>
            <a:chOff x="1329332" y="3335483"/>
            <a:chExt cx="1985624" cy="3358940"/>
          </a:xfrm>
        </p:grpSpPr>
        <p:sp>
          <p:nvSpPr>
            <p:cNvPr id="11" name="Объект 3">
              <a:extLst>
                <a:ext uri="{FF2B5EF4-FFF2-40B4-BE49-F238E27FC236}">
                  <a16:creationId xmlns:a16="http://schemas.microsoft.com/office/drawing/2014/main" id="{16A648CD-2559-7B4C-8B55-CA6E54C64C41}"/>
                </a:ext>
              </a:extLst>
            </p:cNvPr>
            <p:cNvSpPr txBox="1">
              <a:spLocks/>
            </p:cNvSpPr>
            <p:nvPr/>
          </p:nvSpPr>
          <p:spPr>
            <a:xfrm>
              <a:off x="1329332" y="4894423"/>
              <a:ext cx="1985624" cy="180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Аналоговая регистрация данных, запись на бумажный регистрационный диск, отсутствует защита данных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0"/>
                </a:spcBef>
              </a:pP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осуществления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контроля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только при остановке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транспортного средства инспектором</a:t>
              </a:r>
            </a:p>
            <a:p>
              <a:pPr algn="just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537AA65-ABE7-B642-AAD8-BE6A2B1ACF3F}"/>
                </a:ext>
              </a:extLst>
            </p:cNvPr>
            <p:cNvSpPr/>
            <p:nvPr/>
          </p:nvSpPr>
          <p:spPr>
            <a:xfrm>
              <a:off x="1409880" y="3335483"/>
              <a:ext cx="1656000" cy="1390400"/>
            </a:xfrm>
            <a:prstGeom prst="rect">
              <a:avLst/>
            </a:prstGeom>
            <a:solidFill>
              <a:srgbClr val="CDA97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63C44E0-A90F-EC49-900F-AF8BC992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10" y="3342995"/>
              <a:ext cx="1708490" cy="1382149"/>
            </a:xfrm>
            <a:prstGeom prst="rect">
              <a:avLst/>
            </a:prstGeom>
          </p:spPr>
        </p:pic>
      </p:grpSp>
      <p:sp>
        <p:nvSpPr>
          <p:cNvPr id="14" name="Стрелка: шеврон 56">
            <a:extLst>
              <a:ext uri="{FF2B5EF4-FFF2-40B4-BE49-F238E27FC236}">
                <a16:creationId xmlns:a16="http://schemas.microsoft.com/office/drawing/2014/main" id="{B530C75C-A49E-A642-8021-A2E89F61612D}"/>
              </a:ext>
            </a:extLst>
          </p:cNvPr>
          <p:cNvSpPr/>
          <p:nvPr/>
        </p:nvSpPr>
        <p:spPr>
          <a:xfrm>
            <a:off x="2736938" y="3120585"/>
            <a:ext cx="383871" cy="348982"/>
          </a:xfrm>
          <a:prstGeom prst="chevron">
            <a:avLst/>
          </a:prstGeom>
          <a:solidFill>
            <a:srgbClr val="88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41FC086-E2FB-F847-A614-699065881C6E}"/>
              </a:ext>
            </a:extLst>
          </p:cNvPr>
          <p:cNvGrpSpPr/>
          <p:nvPr/>
        </p:nvGrpSpPr>
        <p:grpSpPr>
          <a:xfrm>
            <a:off x="2829353" y="970024"/>
            <a:ext cx="3174875" cy="5100826"/>
            <a:chOff x="4071298" y="2898735"/>
            <a:chExt cx="2251280" cy="3532754"/>
          </a:xfrm>
        </p:grpSpPr>
        <p:sp>
          <p:nvSpPr>
            <p:cNvPr id="17" name="Объект 3">
              <a:extLst>
                <a:ext uri="{FF2B5EF4-FFF2-40B4-BE49-F238E27FC236}">
                  <a16:creationId xmlns:a16="http://schemas.microsoft.com/office/drawing/2014/main" id="{6936A8D6-4CA8-9A41-8502-F9FE83B96BC5}"/>
                </a:ext>
              </a:extLst>
            </p:cNvPr>
            <p:cNvSpPr txBox="1">
              <a:spLocks/>
            </p:cNvSpPr>
            <p:nvPr/>
          </p:nvSpPr>
          <p:spPr>
            <a:xfrm>
              <a:off x="4245480" y="4886603"/>
              <a:ext cx="2028763" cy="15448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Цифровой тахограф, запись данных в память тахографа </a:t>
              </a:r>
              <a:b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на карту тахографа, криптографическая защита данных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осуществления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контроля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только при остановке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транспортного средства инспектором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C3B1E4C-726D-314D-A26A-9B87081F9B16}"/>
                </a:ext>
              </a:extLst>
            </p:cNvPr>
            <p:cNvSpPr/>
            <p:nvPr/>
          </p:nvSpPr>
          <p:spPr>
            <a:xfrm>
              <a:off x="4330882" y="3335483"/>
              <a:ext cx="1656000" cy="1390400"/>
            </a:xfrm>
            <a:prstGeom prst="rect">
              <a:avLst/>
            </a:prstGeom>
            <a:solidFill>
              <a:srgbClr val="CDA97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084849A-44E3-B64D-92DA-CD343CA0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298" y="2898735"/>
              <a:ext cx="2251280" cy="225128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A8C6C66-ED3E-3D46-AEB2-F61949A015DB}"/>
              </a:ext>
            </a:extLst>
          </p:cNvPr>
          <p:cNvGrpSpPr/>
          <p:nvPr/>
        </p:nvGrpSpPr>
        <p:grpSpPr>
          <a:xfrm>
            <a:off x="6147774" y="1447508"/>
            <a:ext cx="5949358" cy="2527399"/>
            <a:chOff x="7545090" y="3180766"/>
            <a:chExt cx="4162181" cy="1768173"/>
          </a:xfrm>
        </p:grpSpPr>
        <p:sp>
          <p:nvSpPr>
            <p:cNvPr id="26" name="Объект 3">
              <a:extLst>
                <a:ext uri="{FF2B5EF4-FFF2-40B4-BE49-F238E27FC236}">
                  <a16:creationId xmlns:a16="http://schemas.microsoft.com/office/drawing/2014/main" id="{29178F51-6EA5-5148-A66D-80732274972F}"/>
                </a:ext>
              </a:extLst>
            </p:cNvPr>
            <p:cNvSpPr txBox="1">
              <a:spLocks/>
            </p:cNvSpPr>
            <p:nvPr/>
          </p:nvSpPr>
          <p:spPr>
            <a:xfrm>
              <a:off x="9467718" y="3260889"/>
              <a:ext cx="2239553" cy="1636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Smart-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тахограф (ЕСТР тахограф) = цифровой тахограф + определение местоположения ТС +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использование ближней радиосвязи «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DSRC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»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определения наличия нарушений 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контроля только при ос</a:t>
              </a:r>
              <a:r>
                <a:rPr lang="ru-RU" sz="1400" b="1" dirty="0">
                  <a:solidFill>
                    <a:srgbClr val="9728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тано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</a:t>
              </a:r>
              <a:r>
                <a:rPr lang="ru-RU" sz="1400" b="1" dirty="0">
                  <a:solidFill>
                    <a:srgbClr val="9728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ке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транспортного средства инспектором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725CA90-348A-D74A-8DC1-00F6BE7744FF}"/>
                </a:ext>
              </a:extLst>
            </p:cNvPr>
            <p:cNvSpPr/>
            <p:nvPr/>
          </p:nvSpPr>
          <p:spPr>
            <a:xfrm>
              <a:off x="7657266" y="3330643"/>
              <a:ext cx="1656000" cy="1390400"/>
            </a:xfrm>
            <a:prstGeom prst="rect">
              <a:avLst/>
            </a:prstGeom>
            <a:solidFill>
              <a:srgbClr val="CDA97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2C6701D-9A60-1F48-BF26-0F534F68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45090" y="3180766"/>
              <a:ext cx="1768175" cy="176817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3D3B9E-674C-8448-82DC-08EA4F6CA7F2}"/>
                </a:ext>
              </a:extLst>
            </p:cNvPr>
            <p:cNvSpPr txBox="1"/>
            <p:nvPr/>
          </p:nvSpPr>
          <p:spPr>
            <a:xfrm>
              <a:off x="7977722" y="3353941"/>
              <a:ext cx="1066263" cy="21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ГНСС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8236A6-96D9-2F45-B154-9938E32ED6C3}"/>
                </a:ext>
              </a:extLst>
            </p:cNvPr>
            <p:cNvSpPr txBox="1"/>
            <p:nvPr/>
          </p:nvSpPr>
          <p:spPr>
            <a:xfrm>
              <a:off x="8326183" y="3675440"/>
              <a:ext cx="1066263" cy="21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DSRC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: шеврон 56">
            <a:extLst>
              <a:ext uri="{FF2B5EF4-FFF2-40B4-BE49-F238E27FC236}">
                <a16:creationId xmlns:a16="http://schemas.microsoft.com/office/drawing/2014/main" id="{B6461EF7-70B4-524C-8958-FAA684D93BCA}"/>
              </a:ext>
            </a:extLst>
          </p:cNvPr>
          <p:cNvSpPr/>
          <p:nvPr/>
        </p:nvSpPr>
        <p:spPr>
          <a:xfrm>
            <a:off x="5788574" y="3556789"/>
            <a:ext cx="383871" cy="348982"/>
          </a:xfrm>
          <a:prstGeom prst="chevron">
            <a:avLst/>
          </a:prstGeom>
          <a:solidFill>
            <a:srgbClr val="88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BA8FF38-8B6F-A64C-885C-7C61A18F8AEE}"/>
              </a:ext>
            </a:extLst>
          </p:cNvPr>
          <p:cNvGrpSpPr/>
          <p:nvPr/>
        </p:nvGrpSpPr>
        <p:grpSpPr>
          <a:xfrm>
            <a:off x="6115852" y="3813404"/>
            <a:ext cx="6266253" cy="2698050"/>
            <a:chOff x="7137166" y="4837679"/>
            <a:chExt cx="4383882" cy="1887561"/>
          </a:xfrm>
        </p:grpSpPr>
        <p:sp>
          <p:nvSpPr>
            <p:cNvPr id="34" name="Объект 3">
              <a:extLst>
                <a:ext uri="{FF2B5EF4-FFF2-40B4-BE49-F238E27FC236}">
                  <a16:creationId xmlns:a16="http://schemas.microsoft.com/office/drawing/2014/main" id="{60FC8296-3509-B848-A4D1-8D6CA2824AC5}"/>
                </a:ext>
              </a:extLst>
            </p:cNvPr>
            <p:cNvSpPr txBox="1">
              <a:spLocks/>
            </p:cNvSpPr>
            <p:nvPr/>
          </p:nvSpPr>
          <p:spPr>
            <a:xfrm>
              <a:off x="9102680" y="4950667"/>
              <a:ext cx="2418368" cy="1636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Online-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тахограф (РФ тахограф) = цифровой тахограф + регистрация маршрута и скорости ТС на основе ГНСС + автоматическая передача данных о нарушениях в режиме реального времени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Гарантированный </a:t>
              </a: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контроль </a:t>
              </a:r>
              <a:b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b="1" dirty="0">
                  <a:solidFill>
                    <a:srgbClr val="9729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без остановки</a:t>
              </a:r>
              <a:r>
                <a:rPr lang="ru-RU" sz="14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транспортного средства инспектором</a:t>
              </a:r>
            </a:p>
            <a:p>
              <a:pPr algn="l">
                <a:spcBef>
                  <a:spcPts val="300"/>
                </a:spcBef>
              </a:pP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3E7E3D8-7E42-8446-AD4B-60A3BAA74BE7}"/>
                </a:ext>
              </a:extLst>
            </p:cNvPr>
            <p:cNvSpPr/>
            <p:nvPr/>
          </p:nvSpPr>
          <p:spPr>
            <a:xfrm>
              <a:off x="7291923" y="5002580"/>
              <a:ext cx="1656000" cy="1390400"/>
            </a:xfrm>
            <a:prstGeom prst="rect">
              <a:avLst/>
            </a:prstGeom>
            <a:solidFill>
              <a:srgbClr val="CDA97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B55A461-022B-EC4B-9827-43437F652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37166" y="4837679"/>
              <a:ext cx="1887563" cy="188756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A01AAD-7979-CE42-9D2F-3C546420D193}"/>
                </a:ext>
              </a:extLst>
            </p:cNvPr>
            <p:cNvSpPr txBox="1"/>
            <p:nvPr/>
          </p:nvSpPr>
          <p:spPr>
            <a:xfrm>
              <a:off x="7608544" y="5034748"/>
              <a:ext cx="1066263" cy="21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ГНСС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A9B3ED-ED68-5E48-BAC3-57052020419A}"/>
                </a:ext>
              </a:extLst>
            </p:cNvPr>
            <p:cNvSpPr txBox="1"/>
            <p:nvPr/>
          </p:nvSpPr>
          <p:spPr>
            <a:xfrm>
              <a:off x="8037357" y="5220773"/>
              <a:ext cx="1066263" cy="21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GSM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GPRS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41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157986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336"/>
            <a:ext cx="8712926" cy="5456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0" b="20524"/>
          <a:stretch/>
        </p:blipFill>
        <p:spPr>
          <a:xfrm>
            <a:off x="8792041" y="1121859"/>
            <a:ext cx="1645575" cy="5081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53517"/>
          <a:stretch/>
        </p:blipFill>
        <p:spPr>
          <a:xfrm>
            <a:off x="10472868" y="1117212"/>
            <a:ext cx="1719132" cy="50947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440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24" y="1889174"/>
            <a:ext cx="8382476" cy="432294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215086" y="2293257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610849" y="2728686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37200" y="5754914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7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50857" y="2438400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669864" y="2583543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939233" y="4191000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513207" y="5926364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40477" y="5557157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9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21930" y="5649686"/>
            <a:ext cx="290285" cy="29028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8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83" y="1293670"/>
            <a:ext cx="1186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E0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Международные автомобильные пункты пропуска (Калининградская область)</a:t>
            </a:r>
          </a:p>
        </p:txBody>
      </p:sp>
      <p:sp>
        <p:nvSpPr>
          <p:cNvPr id="6" name="Овал 5"/>
          <p:cNvSpPr/>
          <p:nvPr/>
        </p:nvSpPr>
        <p:spPr>
          <a:xfrm>
            <a:off x="314846" y="1923165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3094" y="2310674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3094" y="2694009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3094" y="3077344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3094" y="3460679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3094" y="3844014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13094" y="4227349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7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3094" y="4610686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8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3093" y="4994023"/>
            <a:ext cx="301417" cy="301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9</a:t>
            </a:r>
            <a:endParaRPr lang="ru-RU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510" y="188463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Морское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10" y="2252899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Советск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510" y="264823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Дубки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510" y="303805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Пограничный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6876" y="344867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Чернышевское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510" y="381504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Гусев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4510" y="4210387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Багратионовск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510" y="4600201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Мамоново (Гжетохи)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911" y="496006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Мамоново (Гроново)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39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45793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47" y="1777999"/>
            <a:ext cx="3449411" cy="3449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8" t="9100" r="4286" b="20203"/>
          <a:stretch/>
        </p:blipFill>
        <p:spPr>
          <a:xfrm>
            <a:off x="4726668" y="1661452"/>
            <a:ext cx="2641600" cy="4848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465" y="1199786"/>
            <a:ext cx="901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E0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Порядок заполнения распечаток контрольного устройства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138" y="5103674"/>
            <a:ext cx="449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ФБУ «Росавтотранс»</a:t>
            </a:r>
          </a:p>
          <a:p>
            <a:pPr algn="ctr"/>
            <a:r>
              <a:rPr lang="ru-RU" b="1" dirty="0"/>
              <a:t>Европейское соглашение, касающееся работы экипажей транспортных средств, производящих международные автомобильные перевозки (ЕСТР)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7401" y="1890861"/>
            <a:ext cx="4492397" cy="449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Если карта водителя транспортного средства, допущенного к осуществлению международных автомобильных перевозок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оснащенного контрольным устройством, соответствующим требованиям ЕСТР,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находится в распоряжении водителя в связи с отсутствием технической возможности ее выдачи (отсутствием компонентов для изготовления), водитель вправе использовать распечатки контрольного устройства, заполняемые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соответствии с ЕСТР, включая приложение и добавление к нему,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осуществлении внутрироссийских перевозок.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4964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77705"/>
            <a:ext cx="2744676" cy="3115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3" y="3783900"/>
            <a:ext cx="6821454" cy="307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483" y="1139384"/>
            <a:ext cx="4847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E065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Карта тахографа – уникальный </a:t>
            </a:r>
          </a:p>
          <a:p>
            <a:r>
              <a:rPr lang="ru-RU" sz="2400" b="1" dirty="0">
                <a:solidFill>
                  <a:srgbClr val="0E065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инструмент хранения </a:t>
            </a:r>
          </a:p>
          <a:p>
            <a:r>
              <a:rPr lang="ru-RU" sz="2400" b="1" dirty="0">
                <a:solidFill>
                  <a:srgbClr val="0E065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обработки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676" y="1716269"/>
            <a:ext cx="5961888" cy="3766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Идентификация карточки;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Идентификация держателя карточки;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водительском удостоверении;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об используемом транспортном средстве;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 деятельности водителя;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Места, в которых начинаются и/или заканчиваются</a:t>
            </a:r>
          </a:p>
          <a:p>
            <a:pPr defTabSz="0">
              <a:lnSpc>
                <a:spcPts val="24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ежедневные периоды работы;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 событиях (ошибки, нарушения и тд.);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 неисправностях оборудования;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 проверочных операциях;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 сеансе использования карточки;</a:t>
            </a:r>
          </a:p>
          <a:p>
            <a:pPr defTabSz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об особых ситуациях.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156953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7693" b="62805"/>
          <a:stretch/>
        </p:blipFill>
        <p:spPr>
          <a:xfrm>
            <a:off x="168483" y="1033566"/>
            <a:ext cx="7124480" cy="13341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94" y="1221723"/>
            <a:ext cx="1748771" cy="1681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41" y="2122591"/>
            <a:ext cx="5309506" cy="4450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96" y="2903715"/>
            <a:ext cx="809172" cy="809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149" y="2226581"/>
            <a:ext cx="6117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E065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 портале Государственных услуг появилась возможность электронной подачи заявления на получения допуска мастерских к деятельности по установке проверке, техническому обслуживанию и ремонту контрольных устройств, устанавливаемых на транспортных средствах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547" y="4107566"/>
            <a:ext cx="628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Воспользоваться услугой могут как юридические лица, так и индивидуальные предприниматели.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547" y="5703497"/>
            <a:ext cx="666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Возможность подачи заявления напрямую в ФБУ «Росавтотранс» </a:t>
            </a:r>
            <a:br>
              <a:rPr lang="ru-RU" dirty="0"/>
            </a:br>
            <a:r>
              <a:rPr lang="ru-RU" dirty="0"/>
              <a:t>так же сохраняется.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46" y="4807363"/>
            <a:ext cx="666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Узнать о статусе рассмотрения заявления можно через личный кабинет портала Госуслуг,  все уведомления приходят на электронный почтовый адрес. 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201141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8D80DEC-FF05-3F47-8EDA-A17C040660F4}"/>
              </a:ext>
            </a:extLst>
          </p:cNvPr>
          <p:cNvSpPr txBox="1">
            <a:spLocks/>
          </p:cNvSpPr>
          <p:nvPr/>
        </p:nvSpPr>
        <p:spPr>
          <a:xfrm>
            <a:off x="3694118" y="1661883"/>
            <a:ext cx="4803761" cy="2153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200" b="1">
                <a:solidFill>
                  <a:srgbClr val="2A62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4800" b="1" dirty="0">
                <a:solidFill>
                  <a:srgbClr val="10087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Благодарю </a:t>
            </a:r>
          </a:p>
          <a:p>
            <a:pPr>
              <a:defRPr sz="3600">
                <a:solidFill>
                  <a:srgbClr val="2A629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4000" dirty="0">
                <a:solidFill>
                  <a:srgbClr val="10087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за внимание!</a:t>
            </a:r>
          </a:p>
        </p:txBody>
      </p:sp>
      <p:pic>
        <p:nvPicPr>
          <p:cNvPr id="23" name="Изображение" descr="Изображение">
            <a:extLst>
              <a:ext uri="{FF2B5EF4-FFF2-40B4-BE49-F238E27FC236}">
                <a16:creationId xmlns:a16="http://schemas.microsoft.com/office/drawing/2014/main" id="{6EC9A392-614A-EA4B-AA06-D52B7EFCBA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2005" y="4119420"/>
            <a:ext cx="1867989" cy="123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111796"/>
            <a:ext cx="565138" cy="620274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F50B7E3F-AA27-418C-9951-3FA922514BCC}"/>
              </a:ext>
            </a:extLst>
          </p:cNvPr>
          <p:cNvSpPr txBox="1">
            <a:spLocks/>
          </p:cNvSpPr>
          <p:nvPr/>
        </p:nvSpPr>
        <p:spPr>
          <a:xfrm>
            <a:off x="812024" y="-389762"/>
            <a:ext cx="5460515" cy="1077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Федеральное бюджетное учреждение </a:t>
            </a:r>
            <a:b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«АГЕНТСТВО АВТОМОБИЛЬНОГО ТРАНСПОРТА»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466593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566</Words>
  <Application>Microsoft Office PowerPoint</Application>
  <PresentationFormat>Широкоэкранный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Helvetica Neue Medium</vt:lpstr>
      <vt:lpstr>Roboto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Бокарева Виктория</dc:creator>
  <cp:lastModifiedBy>Толмачева Юлия Алимовна</cp:lastModifiedBy>
  <cp:revision>42</cp:revision>
  <dcterms:created xsi:type="dcterms:W3CDTF">2019-06-10T12:14:31Z</dcterms:created>
  <dcterms:modified xsi:type="dcterms:W3CDTF">2022-11-15T07:14:00Z</dcterms:modified>
</cp:coreProperties>
</file>